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7" r:id="rId5"/>
    <p:sldId id="268" r:id="rId6"/>
    <p:sldId id="266" r:id="rId7"/>
    <p:sldId id="265" r:id="rId8"/>
    <p:sldId id="264" r:id="rId9"/>
    <p:sldId id="263" r:id="rId10"/>
    <p:sldId id="271" r:id="rId11"/>
    <p:sldId id="272" r:id="rId12"/>
    <p:sldId id="273" r:id="rId13"/>
    <p:sldId id="274" r:id="rId14"/>
    <p:sldId id="277" r:id="rId15"/>
    <p:sldId id="279" r:id="rId16"/>
    <p:sldId id="278" r:id="rId17"/>
    <p:sldId id="280" r:id="rId18"/>
    <p:sldId id="281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311" autoAdjust="0"/>
  </p:normalViewPr>
  <p:slideViewPr>
    <p:cSldViewPr snapToGrid="0">
      <p:cViewPr>
        <p:scale>
          <a:sx n="50" d="100"/>
          <a:sy n="50" d="100"/>
        </p:scale>
        <p:origin x="80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92F3D-508E-4F14-B853-D56FD5A4ED8C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D95F4-6CCC-4323-8EB9-3EDF0934B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964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Try a research question within a completely accessible population. Provide a solution for your research question. Use the </a:t>
            </a:r>
            <a:r>
              <a:rPr lang="en-US" dirty="0" err="1"/>
              <a:t>github</a:t>
            </a:r>
            <a:r>
              <a:rPr lang="en-US" dirty="0"/>
              <a:t> discussion page to write and share.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D95F4-6CCC-4323-8EB9-3EDF0934BA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06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Try a research question for an infinitely large population. Provide a solution for your research question. Use the </a:t>
            </a:r>
            <a:r>
              <a:rPr lang="en-US" dirty="0" err="1"/>
              <a:t>github</a:t>
            </a:r>
            <a:r>
              <a:rPr lang="en-US" dirty="0"/>
              <a:t> discussion page to write and share.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D95F4-6CCC-4323-8EB9-3EDF0934BA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802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an example of a biased sample based on your research question and population.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D95F4-6CCC-4323-8EB9-3EDF0934BA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22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D95F4-6CCC-4323-8EB9-3EDF0934BA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88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few examples of nominal variable that you have ever used in your research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D95F4-6CCC-4323-8EB9-3EDF0934BA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748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Give few examples of ordinal variable that you have ever used in your research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D95F4-6CCC-4323-8EB9-3EDF0934BA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9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seems difficult to differentiate between interval and ratio scale, while using the scale for the measurement, keep in might how you will deal with the zero.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D95F4-6CCC-4323-8EB9-3EDF0934BA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39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Try it on you on outcome </a:t>
            </a:r>
            <a:r>
              <a:rPr lang="en-US"/>
              <a:t>of interest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DD95F4-6CCC-4323-8EB9-3EDF0934BA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8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15CE0-8BD4-4487-84F6-11B3323F5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4C53E8-8909-42E7-8C50-D1DA2694B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52CE8-5CD4-44B4-8501-3F99C4755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885B8-7BCE-45EE-BB39-EC6C2FED6B22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DC88A-F016-405E-AA82-310985D61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097CF-686E-4857-8B9B-C040182B0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66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DE98C-D82A-4DFA-AA93-94CED8342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1C3909-9748-4E22-A9AC-DAD2DF13E9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B0903-0474-4D5E-B74E-D192D3519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41CA1-B75E-4402-B124-87DCAB6FD0A7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6792B-54B0-44C9-B820-EFB501875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A760C-2A9D-4D07-9D27-CC2FA59A4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79036B8A-9EAD-4AAD-83AA-DC9A263E3A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310813" y="127000"/>
            <a:ext cx="1728787" cy="6953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2790666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5A5806-68B8-4CD7-8FA6-4463BE2583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A7DC48-EC35-4DB2-B147-01E9DC4B1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9A659-CB80-41C8-88D1-7319884EA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6DF40-954F-4961-A2D0-233BA0787216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6CEF6-40B1-4F09-8C35-F50B8F16A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464F3-F4BF-48C6-974A-B59B00A4D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12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6BDEE-84DA-4AF3-A6BC-6E9E5A9F3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787E8-6EBA-4238-989E-4685C2B3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069" y="963038"/>
            <a:ext cx="11035861" cy="5475861"/>
          </a:xfrm>
        </p:spPr>
        <p:txBody>
          <a:bodyPr/>
          <a:lstStyle>
            <a:lvl1pPr>
              <a:defRPr sz="2800" baseline="0"/>
            </a:lvl1pPr>
            <a:lvl2pPr>
              <a:defRPr sz="2600" baseline="0"/>
            </a:lvl2pPr>
            <a:lvl3pPr>
              <a:defRPr sz="2400" baseline="0"/>
            </a:lvl3pPr>
            <a:lvl4pPr>
              <a:defRPr sz="2000" baseline="0"/>
            </a:lvl4pPr>
            <a:lvl5pPr>
              <a:defRPr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F1D27-77CF-4A0E-9C59-AF5C87369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CB3C8-C91A-4D5C-B237-53AD12901D6B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3EA1B-3AD2-4519-AAF8-3B56DC3C7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ACD64-5E74-462B-822E-D2E26EFFA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6824CBB-1CA2-4374-BF0D-136995A15571}"/>
              </a:ext>
            </a:extLst>
          </p:cNvPr>
          <p:cNvCxnSpPr/>
          <p:nvPr userDrawn="1"/>
        </p:nvCxnSpPr>
        <p:spPr>
          <a:xfrm>
            <a:off x="152400" y="825182"/>
            <a:ext cx="11887200" cy="0"/>
          </a:xfrm>
          <a:prstGeom prst="line">
            <a:avLst/>
          </a:prstGeom>
          <a:ln w="317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E2A427E-E722-43F6-8893-29256C9DFEB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310813" y="127000"/>
            <a:ext cx="1728787" cy="6953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2726620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A0D8-5AA6-42B7-A87B-D5CAF0839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B0D4E-9095-46F9-A5C9-179070043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FC09B-FEE3-4CAD-A283-70A56FE5F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2A3FD-34F5-4449-92EA-48A3C22DA19A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13C8C-E06B-4074-B012-D8AE0829E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1E7FB-11F0-49E0-8FB5-978D648A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62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3E9E6-8BB1-402B-8258-6C329C1A6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9E4F-465A-4F22-8E4A-26ABB4F1E9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128" y="962228"/>
            <a:ext cx="5867400" cy="435150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F5906-6EF7-4837-9C1F-1819429096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928" y="962229"/>
            <a:ext cx="5857672" cy="43490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15DB0C-D9D8-49A7-82E7-48B66050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26EFD-E5AF-4494-94A6-CD860EBDC329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4650FE-5E30-4FCE-920C-79E15E210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D6731-FB6F-4BEB-93A2-CDDBFFCFF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9B09EBF-7BC1-4674-AC80-CBA7BD9ADF4D}"/>
              </a:ext>
            </a:extLst>
          </p:cNvPr>
          <p:cNvCxnSpPr/>
          <p:nvPr userDrawn="1"/>
        </p:nvCxnSpPr>
        <p:spPr>
          <a:xfrm>
            <a:off x="152400" y="825182"/>
            <a:ext cx="11887200" cy="0"/>
          </a:xfrm>
          <a:prstGeom prst="line">
            <a:avLst/>
          </a:prstGeom>
          <a:ln w="317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432B0486-9540-4B30-8243-96CA7823DD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310813" y="127000"/>
            <a:ext cx="1728787" cy="6953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E69DA35-A26D-40B0-92BD-F9812A6592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2400" y="5476875"/>
            <a:ext cx="11887200" cy="962025"/>
          </a:xfrm>
        </p:spPr>
        <p:txBody>
          <a:bodyPr>
            <a:normAutofit/>
          </a:bodyPr>
          <a:lstStyle>
            <a:lvl1pPr marL="0" indent="0">
              <a:buNone/>
              <a:defRPr sz="2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8287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9A6DB-E59D-4FA7-A9C6-69EED83D0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30" y="2412464"/>
            <a:ext cx="5835446" cy="427614"/>
          </a:xfrm>
        </p:spPr>
        <p:txBody>
          <a:bodyPr anchor="b">
            <a:noAutofit/>
          </a:bodyPr>
          <a:lstStyle>
            <a:lvl1pPr marL="0" indent="0">
              <a:buNone/>
              <a:defRPr sz="2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48873F-3DCE-427C-ADF8-0C4C9C99E0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4355" y="2842848"/>
            <a:ext cx="5835446" cy="359576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36096-BC6B-4CDF-B353-3534C9FCE2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47881" y="2412464"/>
            <a:ext cx="5901445" cy="413628"/>
          </a:xfrm>
        </p:spPr>
        <p:txBody>
          <a:bodyPr anchor="b">
            <a:noAutofit/>
          </a:bodyPr>
          <a:lstStyle>
            <a:lvl1pPr marL="0" indent="0">
              <a:buNone/>
              <a:defRPr sz="2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5A425E-2EF6-4C95-A1BE-AC96E277FC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42848"/>
            <a:ext cx="5872266" cy="359576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0F2A11-A0D1-42B4-9909-09C7985F0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F8AAA-F690-4FE1-96F4-F70ADED2455D}" type="datetime3">
              <a:rPr lang="en-US" smtClean="0"/>
              <a:t>3 December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F00DFC-16CA-43A9-939D-7ACD4BBFA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CC1FFE-0AE1-4433-A916-ADCD13F7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FB46947F-B82B-409E-AB7F-2AE1382DDCE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84354" y="952500"/>
            <a:ext cx="11860111" cy="1333500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7645BA2-6017-4F52-A579-CFE985726AEA}"/>
              </a:ext>
            </a:extLst>
          </p:cNvPr>
          <p:cNvCxnSpPr/>
          <p:nvPr userDrawn="1"/>
        </p:nvCxnSpPr>
        <p:spPr>
          <a:xfrm>
            <a:off x="152400" y="825182"/>
            <a:ext cx="11887200" cy="0"/>
          </a:xfrm>
          <a:prstGeom prst="line">
            <a:avLst/>
          </a:prstGeom>
          <a:ln w="317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8CB20CA8-6653-4DAA-9882-BB51E1356B8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310813" y="127000"/>
            <a:ext cx="1728787" cy="6953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6A8569A-4C36-4161-BC6A-BC269BCB1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87" y="127574"/>
            <a:ext cx="10144332" cy="67009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250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DB8DB-458C-4E9E-97E3-C1B718D4C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59D1C0-D895-4A14-9AB9-220F442B8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ABE2A-144A-4F9C-817E-AE7C5F35AED2}" type="datetime3">
              <a:rPr lang="en-US" smtClean="0"/>
              <a:t>3 December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3B4CD8-1737-428F-8DB2-157F3936F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858B1-B370-4BC1-971F-D9908A363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2486458-D1FC-496C-9543-500B1C2F48FB}"/>
              </a:ext>
            </a:extLst>
          </p:cNvPr>
          <p:cNvCxnSpPr/>
          <p:nvPr userDrawn="1"/>
        </p:nvCxnSpPr>
        <p:spPr>
          <a:xfrm>
            <a:off x="152400" y="825182"/>
            <a:ext cx="11887200" cy="0"/>
          </a:xfrm>
          <a:prstGeom prst="line">
            <a:avLst/>
          </a:prstGeom>
          <a:ln w="317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D02D8F3B-C6C8-4421-9BB2-F38382CD313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310813" y="127000"/>
            <a:ext cx="1728787" cy="6953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400084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FDC1F9-A227-4A2B-BD98-E7D9F06E5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D76D-31A1-4A87-99C3-4F84CB058F48}" type="datetime3">
              <a:rPr lang="en-US" smtClean="0"/>
              <a:t>3 December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F68CE5-DAFE-4B9E-9E7C-8EFB50361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8C7CA-9B3A-4125-9521-259316F5A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47309E9D-9638-4AE0-8D83-C741D7D59E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310813" y="127000"/>
            <a:ext cx="1728787" cy="6953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70644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A958F-BC66-4C32-903F-DFFFEE6DD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0246" y="987425"/>
            <a:ext cx="8119353" cy="54292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F220B7-77BB-4F14-B27D-FF984E0F6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2129" y="995363"/>
            <a:ext cx="3651113" cy="542929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F68A40-D876-4DB0-9DDD-6C6797565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7721B-A413-4EA5-BF5D-2FAED564D7DF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C4BDAD-7D33-4EC5-9E2A-8BBA64413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9FE48-9E9D-4129-895E-41B91EED3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4F5C0225-93FD-43B5-8787-F6DC6B8F86F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310813" y="127000"/>
            <a:ext cx="1728787" cy="6953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7CF372B-8339-408C-AA0A-F87A0B3C9E65}"/>
              </a:ext>
            </a:extLst>
          </p:cNvPr>
          <p:cNvSpPr txBox="1">
            <a:spLocks/>
          </p:cNvSpPr>
          <p:nvPr userDrawn="1"/>
        </p:nvSpPr>
        <p:spPr>
          <a:xfrm>
            <a:off x="166987" y="127574"/>
            <a:ext cx="10144332" cy="6700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4939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8741A-C9DC-4A34-BDB5-F600AF6AD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544F5-BAB6-4EC1-A930-4CCBE56BE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95878-6AF8-49A2-A095-DE851DBA0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ACF8AF-1DD8-4EE6-9A9F-77786444B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32EF9-6D71-4F76-881C-50F4C576F782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C473E-CBCF-4483-8B75-B52936087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1DEFAA-BB06-4CC5-84F7-5BD29FECF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0FC61FFE-C0DF-4EF0-9DE1-1DBBBFC87BC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310813" y="127000"/>
            <a:ext cx="1728787" cy="6953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102782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FCAEF5-333F-460E-94B3-4B87E2A16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87" y="127574"/>
            <a:ext cx="10144332" cy="6700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88FD7-37D8-4ECA-8170-13328ED78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28" y="963038"/>
            <a:ext cx="11877472" cy="5475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3972A-8131-429E-89F0-5B758BEE3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87583" y="6441379"/>
            <a:ext cx="1439696" cy="3023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1E051-6E5C-46ED-91FF-150E530D9BD1}" type="datetime3">
              <a:rPr lang="en-US" smtClean="0"/>
              <a:t>3 December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EF2B9-67B3-4B35-B1A0-D23390CE4F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2129" y="6441379"/>
            <a:ext cx="9818450" cy="2995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99592-3999-4D7A-9133-65B971FF1E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7279" y="6438610"/>
            <a:ext cx="517187" cy="3023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0F514-05B2-492A-8438-E60A2CA517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51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96" userDrawn="1">
          <p15:clr>
            <a:srgbClr val="F26B43"/>
          </p15:clr>
        </p15:guide>
        <p15:guide id="5" pos="7584" userDrawn="1">
          <p15:clr>
            <a:srgbClr val="F26B43"/>
          </p15:clr>
        </p15:guide>
        <p15:guide id="6" orient="horz" pos="2260" userDrawn="1">
          <p15:clr>
            <a:srgbClr val="F26B43"/>
          </p15:clr>
        </p15:guide>
        <p15:guide id="7" orient="horz" pos="4248" userDrawn="1">
          <p15:clr>
            <a:srgbClr val="F26B43"/>
          </p15:clr>
        </p15:guide>
        <p15:guide id="8" orient="horz" pos="72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orient="horz" pos="600" userDrawn="1">
          <p15:clr>
            <a:srgbClr val="F26B43"/>
          </p15:clr>
        </p15:guide>
        <p15:guide id="11" orient="horz" pos="405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317BF-4A29-41D9-9B1E-5FB6F717CA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Statistics for Public Health Research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40FCEE-F653-439A-8FB2-FDA0E23AC1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Center for Data Research and Analytics</a:t>
            </a:r>
          </a:p>
          <a:p>
            <a:r>
              <a:rPr lang="en-US" dirty="0"/>
              <a:t>Session 1: Research question, Population, and Sample</a:t>
            </a:r>
          </a:p>
        </p:txBody>
      </p:sp>
    </p:spTree>
    <p:extLst>
      <p:ext uri="{BB962C8B-B14F-4D97-AF65-F5344CB8AC3E}">
        <p14:creationId xmlns:p14="http://schemas.microsoft.com/office/powerpoint/2010/main" val="617674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7855B-E453-480A-86B5-ACEA7E7B2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5FD85-545B-46C4-B3EB-B3507F4A22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Nauru is an independent island country</a:t>
            </a:r>
          </a:p>
          <a:p>
            <a:r>
              <a:rPr lang="en-US" dirty="0"/>
              <a:t>Area: 8 Sq. miles</a:t>
            </a:r>
          </a:p>
          <a:p>
            <a:r>
              <a:rPr lang="en-US" dirty="0"/>
              <a:t>Population: 11,000</a:t>
            </a:r>
          </a:p>
          <a:p>
            <a:r>
              <a:rPr lang="en-US" dirty="0"/>
              <a:t>Female population approx. 6,000</a:t>
            </a:r>
          </a:p>
          <a:p>
            <a:r>
              <a:rPr lang="en-US" dirty="0"/>
              <a:t>Female &gt;25 years of age is about 3,000</a:t>
            </a:r>
          </a:p>
          <a:p>
            <a:r>
              <a:rPr lang="en-US" dirty="0"/>
              <a:t>RQ: what is the number of breast cancer patients in Nauru?</a:t>
            </a:r>
          </a:p>
          <a:p>
            <a:r>
              <a:rPr lang="en-US" dirty="0"/>
              <a:t>What will be your population?</a:t>
            </a:r>
          </a:p>
          <a:p>
            <a:r>
              <a:rPr lang="en-US" dirty="0"/>
              <a:t>What is the parameter?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34E20-B572-4DD4-B4AB-5CE5EE7C0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26EFD-E5AF-4494-94A6-CD860EBDC329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5FCF2-0CA2-4E0E-A591-4C1111DA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B36537-3B5F-454F-91B7-536D102A6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10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497491D-EECD-482C-8953-2897A81C3A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10DCD64-3C88-4808-A803-D5B7CD0F0B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11430AF-1467-4760-933F-7F51C77437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7391" t="20820" r="63236" b="20022"/>
          <a:stretch/>
        </p:blipFill>
        <p:spPr>
          <a:xfrm>
            <a:off x="6358756" y="966952"/>
            <a:ext cx="4824249" cy="4456387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43F7ED3-039F-47B7-B760-280605E85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7091" y="11487"/>
            <a:ext cx="1438781" cy="81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44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7855B-E453-480A-86B5-ACEA7E7B2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5FD85-545B-46C4-B3EB-B3507F4A22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Female &gt;25 years of age is population. This age group female were at risk of breast cancer</a:t>
            </a:r>
          </a:p>
          <a:p>
            <a:r>
              <a:rPr lang="en-US" dirty="0"/>
              <a:t>There exists an </a:t>
            </a:r>
            <a:r>
              <a:rPr lang="en-US" b="1" dirty="0"/>
              <a:t>X</a:t>
            </a:r>
            <a:r>
              <a:rPr lang="en-US" dirty="0"/>
              <a:t> number of breast cancer patients in Nauru. </a:t>
            </a:r>
            <a:r>
              <a:rPr lang="en-US" b="1" dirty="0"/>
              <a:t>X</a:t>
            </a:r>
            <a:r>
              <a:rPr lang="en-US" dirty="0"/>
              <a:t> is the parameter. </a:t>
            </a:r>
          </a:p>
          <a:p>
            <a:r>
              <a:rPr lang="en-US" dirty="0"/>
              <a:t>We want to know the </a:t>
            </a:r>
            <a:r>
              <a:rPr lang="en-US" b="1" dirty="0"/>
              <a:t>X</a:t>
            </a:r>
          </a:p>
          <a:p>
            <a:r>
              <a:rPr lang="en-US" b="1" dirty="0"/>
              <a:t>Reach</a:t>
            </a:r>
            <a:r>
              <a:rPr lang="en-US" dirty="0"/>
              <a:t> 3,000 females, </a:t>
            </a:r>
            <a:r>
              <a:rPr lang="en-US" b="1" dirty="0"/>
              <a:t>test</a:t>
            </a:r>
            <a:r>
              <a:rPr lang="en-US" dirty="0"/>
              <a:t> them for cancer, and count the number of positives.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34E20-B572-4DD4-B4AB-5CE5EE7C0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26EFD-E5AF-4494-94A6-CD860EBDC329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5FCF2-0CA2-4E0E-A591-4C1111DA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B36537-3B5F-454F-91B7-536D102A6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11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497491D-EECD-482C-8953-2897A81C3A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10DCD64-3C88-4808-A803-D5B7CD0F0B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Answering research question is easy if the whole population is known. </a:t>
            </a:r>
          </a:p>
          <a:p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11430AF-1467-4760-933F-7F51C77437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7391" t="20820" r="63236" b="20022"/>
          <a:stretch/>
        </p:blipFill>
        <p:spPr>
          <a:xfrm>
            <a:off x="6358756" y="966952"/>
            <a:ext cx="4824249" cy="4456387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43F7ED3-039F-47B7-B760-280605E85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47091" y="11487"/>
            <a:ext cx="1438781" cy="81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681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7855B-E453-480A-86B5-ACEA7E7B2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5FD85-545B-46C4-B3EB-B3507F4A22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patient is suspected of malaria</a:t>
            </a:r>
          </a:p>
          <a:p>
            <a:r>
              <a:rPr lang="en-US" dirty="0"/>
              <a:t>What percentage of patients red blood cell (RBC) that are infected with malaria parasites </a:t>
            </a:r>
          </a:p>
          <a:p>
            <a:r>
              <a:rPr lang="en-US" dirty="0"/>
              <a:t>The percentage is the parameter that would help the doctor to decide the dose of the medication</a:t>
            </a:r>
          </a:p>
          <a:p>
            <a:r>
              <a:rPr lang="en-US" dirty="0"/>
              <a:t>The whole blood that the patient have in his/her body is the population</a:t>
            </a:r>
          </a:p>
          <a:p>
            <a:r>
              <a:rPr lang="en-US" dirty="0"/>
              <a:t>We cannot get the true parameter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34E20-B572-4DD4-B4AB-5CE5EE7C0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26EFD-E5AF-4494-94A6-CD860EBDC329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5FCF2-0CA2-4E0E-A591-4C1111DA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B36537-3B5F-454F-91B7-536D102A6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12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497491D-EECD-482C-8953-2897A81C3A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10DCD64-3C88-4808-A803-D5B7CD0F0B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Population can be of infinite size. We often don’t have access to the whole population. Still, we need the parameter for decision making</a:t>
            </a:r>
          </a:p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43F7ED3-039F-47B7-B760-280605E85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7091" y="11487"/>
            <a:ext cx="1438781" cy="810838"/>
          </a:xfrm>
          <a:prstGeom prst="rect">
            <a:avLst/>
          </a:prstGeom>
        </p:spPr>
      </p:pic>
      <p:pic>
        <p:nvPicPr>
          <p:cNvPr id="12" name="Content Placeholder 11" descr="A picture containing fabric&#10;&#10;Description automatically generated">
            <a:extLst>
              <a:ext uri="{FF2B5EF4-FFF2-40B4-BE49-F238E27FC236}">
                <a16:creationId xmlns:a16="http://schemas.microsoft.com/office/drawing/2014/main" id="{41A07FB9-670B-4B64-BCD7-932E48282C7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010" y="985470"/>
            <a:ext cx="4232933" cy="3905030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D0E615-845B-4001-BE96-C65DD53188B7}"/>
              </a:ext>
            </a:extLst>
          </p:cNvPr>
          <p:cNvSpPr txBox="1"/>
          <p:nvPr/>
        </p:nvSpPr>
        <p:spPr>
          <a:xfrm>
            <a:off x="6339155" y="4830848"/>
            <a:ext cx="5013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Malaria parasites within the RBCs </a:t>
            </a:r>
          </a:p>
        </p:txBody>
      </p:sp>
    </p:spTree>
    <p:extLst>
      <p:ext uri="{BB962C8B-B14F-4D97-AF65-F5344CB8AC3E}">
        <p14:creationId xmlns:p14="http://schemas.microsoft.com/office/powerpoint/2010/main" val="1061704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F77AB-FFA9-4C52-B34F-336E883EC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489A5-3095-4D55-B821-1A20FE4C5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128" y="962228"/>
            <a:ext cx="6438054" cy="4351503"/>
          </a:xfrm>
        </p:spPr>
        <p:txBody>
          <a:bodyPr>
            <a:normAutofit fontScale="62500" lnSpcReduction="20000"/>
          </a:bodyPr>
          <a:lstStyle/>
          <a:p>
            <a:r>
              <a:rPr lang="en-US" sz="3700" dirty="0"/>
              <a:t>In Statistics, a sample is a representative part of a population</a:t>
            </a:r>
          </a:p>
          <a:p>
            <a:pPr lvl="1"/>
            <a:r>
              <a:rPr lang="en-US" sz="2600" dirty="0"/>
              <a:t>For example, blood sample drawn from a malaria patient</a:t>
            </a:r>
          </a:p>
          <a:p>
            <a:r>
              <a:rPr lang="en-US" sz="3700" dirty="0"/>
              <a:t>Getting a representative sample may not be easy. Sampling methods in statistics handles the issue</a:t>
            </a:r>
          </a:p>
          <a:p>
            <a:r>
              <a:rPr lang="en-US" sz="3700" dirty="0"/>
              <a:t>We estimate (not determine) the parameter from the sample and generalize the estimate on the population</a:t>
            </a:r>
          </a:p>
          <a:p>
            <a:r>
              <a:rPr lang="en-US" sz="3700" dirty="0"/>
              <a:t>The sample size </a:t>
            </a:r>
            <a:r>
              <a:rPr lang="en-US" sz="3700" i="1" dirty="0"/>
              <a:t>n</a:t>
            </a:r>
            <a:r>
              <a:rPr lang="en-US" sz="3700" dirty="0"/>
              <a:t> determines the consistency of the estimate. As </a:t>
            </a:r>
            <a:r>
              <a:rPr lang="en-US" sz="3700" i="1" dirty="0"/>
              <a:t>n</a:t>
            </a:r>
            <a:r>
              <a:rPr lang="en-US" sz="3700" dirty="0"/>
              <a:t> grows until the population size, the estimate becomes precisely the parameter.</a:t>
            </a:r>
          </a:p>
          <a:p>
            <a:r>
              <a:rPr lang="en-US" sz="3700" dirty="0"/>
              <a:t>We try to reach the population through representative samples generated from the population. 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6F978-7BDA-4BE5-BDCE-01E793DB5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26EFD-E5AF-4494-94A6-CD860EBDC329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87673-3E97-403A-9347-393D42668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A50BD-B47A-48E5-A697-6AA98682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13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C459C32-631D-490E-9CC9-3DFDD5730F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76190F4-2C9F-4CA6-9635-03C0167CFF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Estimates from a biased sample might not be generalizable to the population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0F1267-F39D-4902-83AA-EA80AEC55BED}"/>
              </a:ext>
            </a:extLst>
          </p:cNvPr>
          <p:cNvSpPr txBox="1"/>
          <p:nvPr/>
        </p:nvSpPr>
        <p:spPr>
          <a:xfrm>
            <a:off x="10042218" y="1787704"/>
            <a:ext cx="148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Population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93CDD3-3E12-4801-807C-5BF06E5B270D}"/>
              </a:ext>
            </a:extLst>
          </p:cNvPr>
          <p:cNvSpPr txBox="1"/>
          <p:nvPr/>
        </p:nvSpPr>
        <p:spPr>
          <a:xfrm>
            <a:off x="9659346" y="4600000"/>
            <a:ext cx="1251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Biased Sample</a:t>
            </a:r>
          </a:p>
        </p:txBody>
      </p:sp>
      <p:pic>
        <p:nvPicPr>
          <p:cNvPr id="14" name="Picture Placeholder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AA6631D2-2DB2-4320-9132-947AD879BA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5" b="24527"/>
          <a:stretch/>
        </p:blipFill>
        <p:spPr>
          <a:xfrm>
            <a:off x="10310814" y="0"/>
            <a:ext cx="1433819" cy="812493"/>
          </a:xfrm>
          <a:prstGeom prst="rect">
            <a:avLst/>
          </a:prstGeom>
        </p:spPr>
      </p:pic>
      <p:pic>
        <p:nvPicPr>
          <p:cNvPr id="16" name="Content Placeholder 15" descr="Shape, icon, circle&#10;&#10;Description automatically generated">
            <a:extLst>
              <a:ext uri="{FF2B5EF4-FFF2-40B4-BE49-F238E27FC236}">
                <a16:creationId xmlns:a16="http://schemas.microsoft.com/office/drawing/2014/main" id="{B4A2055F-8BE4-490F-B7A5-99B6D2B1965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137" y="962026"/>
            <a:ext cx="2707878" cy="3671620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AAFE449-7D6D-49C4-AADC-0B5BFFB0C682}"/>
              </a:ext>
            </a:extLst>
          </p:cNvPr>
          <p:cNvSpPr txBox="1"/>
          <p:nvPr/>
        </p:nvSpPr>
        <p:spPr>
          <a:xfrm>
            <a:off x="7799342" y="4637358"/>
            <a:ext cx="1642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Representative Sample</a:t>
            </a:r>
          </a:p>
        </p:txBody>
      </p:sp>
    </p:spTree>
    <p:extLst>
      <p:ext uri="{BB962C8B-B14F-4D97-AF65-F5344CB8AC3E}">
        <p14:creationId xmlns:p14="http://schemas.microsoft.com/office/powerpoint/2010/main" val="1185735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40AC9-B7FE-4D68-BC03-73DB2EB73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for Parameter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DF97D-859A-43A5-AF0A-F233E7A8DF6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exist the true parameter in the population</a:t>
            </a:r>
          </a:p>
          <a:p>
            <a:r>
              <a:rPr lang="en-US" dirty="0"/>
              <a:t>When we collect data from the population/sample, (philosophically) that parameter generates the data</a:t>
            </a:r>
          </a:p>
          <a:p>
            <a:r>
              <a:rPr lang="en-US" dirty="0"/>
              <a:t>Data carries the information about the parameter and the uncontrolled error</a:t>
            </a:r>
          </a:p>
          <a:p>
            <a:r>
              <a:rPr lang="en-US" dirty="0"/>
              <a:t>Error are expected to be random</a:t>
            </a:r>
          </a:p>
          <a:p>
            <a:r>
              <a:rPr lang="en-US" dirty="0"/>
              <a:t>Subjects' data stored systematically under a variable say (Y).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AE8CA236-4E50-4477-818D-95C9D1768CA5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b="1" dirty="0"/>
                  <a:t>Example</a:t>
                </a:r>
              </a:p>
              <a:p>
                <a:r>
                  <a:rPr lang="en-US" dirty="0"/>
                  <a:t>Bangladesh girls true age at marriage is µ = 18 </a:t>
                </a:r>
              </a:p>
              <a:p>
                <a:r>
                  <a:rPr lang="en-US" dirty="0"/>
                  <a:t>A representative sample of married girl from Bangladesh</a:t>
                </a:r>
              </a:p>
              <a:p>
                <a:r>
                  <a:rPr lang="en-US" dirty="0"/>
                  <a:t>Looking for the age at marriage for the selected subjects</a:t>
                </a:r>
              </a:p>
              <a:p>
                <a:r>
                  <a:rPr lang="en-US" dirty="0"/>
                  <a:t>We will observe Y =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18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± 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/>
                  <a:t> where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/>
                  <a:t> is an uncontrolled random error</a:t>
                </a:r>
              </a:p>
              <a:p>
                <a:r>
                  <a:rPr lang="en-US" dirty="0"/>
                  <a:t>The observed data Y = 20, 15, 25, 16.5, …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AE8CA236-4E50-4477-818D-95C9D1768C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1873" t="-2805" b="-7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C76E0-ED1A-4F47-9A07-2637DC1AF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26EFD-E5AF-4494-94A6-CD860EBDC329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096B32-8640-46F3-B233-337148C8C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F4A6A-8BD7-415E-9488-5805976E6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14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485E320-C165-4A44-BFF7-EFE60130B95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000C6A-5AA2-478E-ABBF-70D9412758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Data includes measurement of parameter in a subject. The parameter of the population is the center to generate data.</a:t>
            </a:r>
          </a:p>
        </p:txBody>
      </p:sp>
    </p:spTree>
    <p:extLst>
      <p:ext uri="{BB962C8B-B14F-4D97-AF65-F5344CB8AC3E}">
        <p14:creationId xmlns:p14="http://schemas.microsoft.com/office/powerpoint/2010/main" val="1013810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F1191-AC6D-438C-8B95-7BC452D2D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Nominal Variable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70D18-D868-4643-B967-1E1994387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number is assigned to describe an attribute or characteristics</a:t>
            </a:r>
          </a:p>
          <a:p>
            <a:pPr lvl="1"/>
            <a:r>
              <a:rPr lang="en-US" dirty="0"/>
              <a:t>Eye color: 1 = black, 2 = brown, and	3 =  others</a:t>
            </a:r>
          </a:p>
          <a:p>
            <a:pPr lvl="1"/>
            <a:r>
              <a:rPr lang="en-US" dirty="0"/>
              <a:t>Patients' division: 1 = Dhaka, 2 = Chittagong, 3 = Rajshahi, 4 = Khulna, 5 = Rangpur, 6 = Sylhet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There is no concept of order. Variables that measured in the nominal scale are a qualitative/categorical variable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Tables or charts commonly used to present data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Common statistics such as proportion, percentage are used to analyze categorical variables measured in the nominal scale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Binary variable is a special case of nominal however, 0, 1 is used for presence of absence of something.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156EC-1F86-4560-9E5C-EFC7F1189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CB3C8-C91A-4D5C-B237-53AD12901D6B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2B322-7E41-4844-9CCE-A7CE5E86A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1DCF5-7685-4249-970F-497A4AA7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15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7EF3740-380C-4570-A2F2-A9447F80B6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820963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EE941-F9E1-42A8-9EB9-22BA3C2A4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Ordinal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19158-3A16-4648-B49E-96FBC2F5F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An ordinal variable is a categorical variable and there is a concept of order in those values. The distance between values might not be the same</a:t>
            </a:r>
          </a:p>
          <a:p>
            <a:pPr lvl="1"/>
            <a:r>
              <a:rPr lang="en-US" dirty="0"/>
              <a:t>Example: Educational level might be categorized as </a:t>
            </a:r>
          </a:p>
          <a:p>
            <a:pPr lvl="2"/>
            <a:r>
              <a:rPr lang="en-US" dirty="0"/>
              <a:t>1: No formal education </a:t>
            </a:r>
          </a:p>
          <a:p>
            <a:pPr lvl="2"/>
            <a:r>
              <a:rPr lang="en-US" dirty="0"/>
              <a:t>2: Primary</a:t>
            </a:r>
          </a:p>
          <a:p>
            <a:pPr lvl="2"/>
            <a:r>
              <a:rPr lang="en-US" dirty="0"/>
              <a:t>3: Secondary</a:t>
            </a:r>
          </a:p>
          <a:p>
            <a:pPr lvl="2"/>
            <a:r>
              <a:rPr lang="en-US" dirty="0"/>
              <a:t>4: higher Secondary</a:t>
            </a:r>
          </a:p>
          <a:p>
            <a:pPr lvl="2"/>
            <a:r>
              <a:rPr lang="en-US" dirty="0"/>
              <a:t>5: Graduate</a:t>
            </a:r>
          </a:p>
          <a:p>
            <a:pPr lvl="2"/>
            <a:r>
              <a:rPr lang="en-US" dirty="0"/>
              <a:t>6: Post-graduate</a:t>
            </a:r>
          </a:p>
          <a:p>
            <a:r>
              <a:rPr lang="en-US" dirty="0"/>
              <a:t> In this example the difference between category 1 and 2 is not the same as 5 and 6  in terms of education, or time.</a:t>
            </a:r>
          </a:p>
          <a:p>
            <a:r>
              <a:rPr lang="en-US" dirty="0"/>
              <a:t>Careful attention is required for any statistical or numerical procedure. For example, average educational level of 3.5 might not be meaningful unless explicitly defined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B8109-9A6D-4046-A108-21C904459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CB3C8-C91A-4D5C-B237-53AD12901D6B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D2C0B-0486-4F61-8254-B709BEE5C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32DC3-E8D5-4761-A6F7-4755BD200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16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BF617DE-AA95-443E-9B0E-A11D4B11CF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200322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4C82C-2362-4AE9-90CE-292B62422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Interval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5D1DC-F425-4273-946A-85A537110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Quicksand"/>
              </a:rPr>
              <a:t>The interval variable takes values from a scale where each point placed at an equal distance from one another. </a:t>
            </a:r>
            <a:endParaRPr lang="en-US" b="0" i="0" dirty="0">
              <a:effectLst/>
              <a:latin typeface="Quicksand"/>
            </a:endParaRPr>
          </a:p>
          <a:p>
            <a:pPr algn="l"/>
            <a:r>
              <a:rPr lang="en-US" b="0" i="0" dirty="0">
                <a:effectLst/>
                <a:latin typeface="Quicksand"/>
              </a:rPr>
              <a:t>There is no concept of zero (absent)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Quicksand"/>
              </a:rPr>
              <a:t>These arithmetic operations are, however, just limited to addition and subtraction. </a:t>
            </a:r>
            <a:endParaRPr lang="en-US" b="0" i="0" dirty="0">
              <a:effectLst/>
              <a:latin typeface="Quicksand"/>
            </a:endParaRPr>
          </a:p>
          <a:p>
            <a:pPr algn="l"/>
            <a:r>
              <a:rPr lang="en-US" b="1" i="0" dirty="0">
                <a:solidFill>
                  <a:srgbClr val="000000"/>
                </a:solidFill>
                <a:effectLst/>
                <a:latin typeface="Quicksand"/>
              </a:rPr>
              <a:t>Examples of Interval Variable</a:t>
            </a:r>
            <a:endParaRPr lang="en-US" b="0" i="0" dirty="0">
              <a:effectLst/>
              <a:latin typeface="Quicksand"/>
            </a:endParaRPr>
          </a:p>
          <a:p>
            <a:pPr lvl="1"/>
            <a:r>
              <a:rPr lang="en-US" b="1" i="0" dirty="0">
                <a:effectLst/>
                <a:latin typeface="Quicksand"/>
              </a:rPr>
              <a:t>Temperature:</a:t>
            </a:r>
            <a:r>
              <a:rPr lang="en-US" b="0" i="0" dirty="0">
                <a:effectLst/>
                <a:latin typeface="Quicksand"/>
              </a:rPr>
              <a:t> Temperature, when measured in Celsius or Fahrenheit is considered as an interval variable. </a:t>
            </a:r>
          </a:p>
          <a:p>
            <a:pPr lvl="1"/>
            <a:r>
              <a:rPr lang="en-US" b="1" i="0" dirty="0">
                <a:effectLst/>
                <a:latin typeface="Quicksand"/>
              </a:rPr>
              <a:t>IQ Test:</a:t>
            </a:r>
            <a:r>
              <a:rPr lang="en-US" b="0" i="0" dirty="0">
                <a:effectLst/>
                <a:latin typeface="Quicksand"/>
              </a:rPr>
              <a:t> A subject IQ cannot be zero, therefore satisfying the no zero property of an interval variable. The level of IQ determines, which interval the score </a:t>
            </a:r>
            <a:r>
              <a:rPr lang="en-US" dirty="0">
                <a:latin typeface="Quicksand"/>
              </a:rPr>
              <a:t>she/he </a:t>
            </a:r>
            <a:r>
              <a:rPr lang="en-US" b="0" i="0" dirty="0">
                <a:effectLst/>
                <a:latin typeface="Quicksand"/>
              </a:rPr>
              <a:t>falls in.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B755F-22AB-4717-8683-657721603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CB3C8-C91A-4D5C-B237-53AD12901D6B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95A18-BCB8-45C2-BF7E-18223797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D0B94-7ABD-4D4D-93C0-8563C266D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17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173821-1564-451B-9FBA-FCFBC661208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587485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49E92-29AF-494D-8819-D5227128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B1D2D-4C99-4D1D-807B-9A8354F56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Quicksand"/>
              </a:rPr>
              <a:t>The ratio variable are variables that are measured in the ratio scale</a:t>
            </a:r>
          </a:p>
          <a:p>
            <a:pPr algn="l"/>
            <a:r>
              <a:rPr lang="en-US" b="0" i="0" dirty="0">
                <a:effectLst/>
                <a:latin typeface="Quicksand"/>
              </a:rPr>
              <a:t>The ratio variable has an absolute zero that indicates the absence of something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Quicksand"/>
              </a:rPr>
              <a:t>Mathematical operations such as addition, </a:t>
            </a:r>
            <a:r>
              <a:rPr lang="en-US" dirty="0">
                <a:latin typeface="Quicksand"/>
              </a:rPr>
              <a:t>subtraction, multiplication and division is possible</a:t>
            </a:r>
            <a:endParaRPr lang="en-US" b="0" i="0" dirty="0">
              <a:effectLst/>
              <a:latin typeface="Quicksan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Quicksand"/>
              </a:rPr>
              <a:t>It has an intrinsic order with an equidistant scale. 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Quicksand"/>
              </a:rPr>
              <a:t>All statistical analysis including mean, mode, median, etc. can be calculated on the ratio scale.</a:t>
            </a:r>
            <a:endParaRPr lang="en-US" b="0" i="0" dirty="0">
              <a:effectLst/>
              <a:latin typeface="Quicksand"/>
            </a:endParaRPr>
          </a:p>
          <a:p>
            <a:r>
              <a:rPr lang="en-US" dirty="0"/>
              <a:t>Weight, height can be measure in this scale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D4F75-74BB-4B00-93CD-4136AA9DF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CB3C8-C91A-4D5C-B237-53AD12901D6B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9FD04-40EB-48B9-9BD6-CD0C2FF25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7A6EE-A7E0-42DE-8B60-DA784C1FA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18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F0E0275-20CC-43CF-8E66-6FB57EFF88B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964603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3AEF7-FB17-4D70-8B91-F81D86D21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Measuring an outcome/disease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EE6C6-8DFA-4C30-AEAF-84BBFFD13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measurement involves a measurement scales. Choice of a scale depends on how we want to answer our research questions. For example, breast cancer can be evaluated as follows:</a:t>
            </a:r>
          </a:p>
          <a:p>
            <a:r>
              <a:rPr lang="en-US" dirty="0"/>
              <a:t>Perform a diagnostic test. Positives will receive 1 otherwise 0. (Binary/nominal)</a:t>
            </a:r>
          </a:p>
          <a:p>
            <a:r>
              <a:rPr lang="en-US" dirty="0"/>
              <a:t>Positives could be further detailed (ordinal scale)</a:t>
            </a:r>
          </a:p>
          <a:p>
            <a:pPr lvl="1"/>
            <a:r>
              <a:rPr lang="en-US" dirty="0"/>
              <a:t>The tumor is graded, and cancer is staged for a cancer patient. Cancer has 4 stages (I, II, III, and IV) and 4 different tumor grades (1, 2, 3, and 4)</a:t>
            </a:r>
          </a:p>
          <a:p>
            <a:r>
              <a:rPr lang="en-US" dirty="0"/>
              <a:t>Positives even further detailed (ratio scale)</a:t>
            </a:r>
          </a:p>
          <a:p>
            <a:pPr lvl="1"/>
            <a:r>
              <a:rPr lang="en-US" dirty="0"/>
              <a:t>Size/volume of the tumor [0, infinity)</a:t>
            </a:r>
          </a:p>
          <a:p>
            <a:r>
              <a:rPr lang="en-US" dirty="0"/>
              <a:t>Level of pain due to cancer </a:t>
            </a:r>
          </a:p>
          <a:p>
            <a:pPr lvl="1"/>
            <a:r>
              <a:rPr lang="en-US" dirty="0"/>
              <a:t>on the scale of -5(no pain) to 5 (extremely painful)</a:t>
            </a:r>
          </a:p>
          <a:p>
            <a:pPr lvl="1"/>
            <a:r>
              <a:rPr lang="en-US" dirty="0"/>
              <a:t>[-5, -4, -3, -2, -1, 0, 1, 2, 3, 4, and 5]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B4719-D95F-451F-9454-A8C3F8AA1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CB3C8-C91A-4D5C-B237-53AD12901D6B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5AACE-9AED-466F-9377-85C2028DB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8CB43-8069-46F5-94A4-868DD8775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19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A6DA6A-0126-4275-9226-7A56CDEA59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8" name="Picture Placeholder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3F97182F-75C4-4AEB-84FA-9557A9DDC2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5" b="24527"/>
          <a:stretch/>
        </p:blipFill>
        <p:spPr>
          <a:xfrm>
            <a:off x="10310814" y="0"/>
            <a:ext cx="1433819" cy="81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020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A7FDF-F5D6-412B-86CF-5B60E8233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Session-1 Table of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04524-5799-47EE-ADF7-20AA4C70B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Population and parameters </a:t>
            </a:r>
          </a:p>
          <a:p>
            <a:r>
              <a:rPr lang="en-US" dirty="0"/>
              <a:t>Sample and Estimators</a:t>
            </a:r>
          </a:p>
          <a:p>
            <a:r>
              <a:rPr lang="en-US" dirty="0"/>
              <a:t>Research question</a:t>
            </a:r>
          </a:p>
          <a:p>
            <a:pPr lvl="1"/>
            <a:r>
              <a:rPr lang="en-US" dirty="0"/>
              <a:t>Quantification of a research question</a:t>
            </a:r>
          </a:p>
          <a:p>
            <a:pPr lvl="1"/>
            <a:r>
              <a:rPr lang="en-US" dirty="0"/>
              <a:t>Measuring the disease outcome</a:t>
            </a:r>
          </a:p>
          <a:p>
            <a:r>
              <a:rPr lang="en-US" dirty="0"/>
              <a:t>Random sample</a:t>
            </a:r>
          </a:p>
          <a:p>
            <a:r>
              <a:rPr lang="en-US" dirty="0"/>
              <a:t>Source of biases in sampling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E9478EB-7CBB-4915-AB24-FA95101DCF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8135CE-3BA5-4B37-A6DE-CCF0AF732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2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9014360-3A21-46D8-A02D-B30549779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BCF2C-1F69-4FDA-9248-0E03F906BB3A}" type="datetime3">
              <a:rPr lang="en-US" smtClean="0"/>
              <a:t>3 December 2021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3C87BA-C62C-47BB-A1FB-DE6E7C492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pic>
        <p:nvPicPr>
          <p:cNvPr id="8" name="Picture Placeholder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832FD34E-E504-4663-B4E1-09A1B1C7C5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5" b="24527"/>
          <a:stretch/>
        </p:blipFill>
        <p:spPr>
          <a:xfrm>
            <a:off x="10310814" y="0"/>
            <a:ext cx="1433819" cy="81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257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1279F-991B-435C-B984-8CED22D91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22733-CA29-4F95-A56F-E69B82E8E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7" y="963038"/>
            <a:ext cx="11088413" cy="547586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The population is the </a:t>
            </a:r>
            <a:r>
              <a:rPr lang="en-US" b="1" dirty="0"/>
              <a:t>complete collection of similar objects</a:t>
            </a:r>
            <a:r>
              <a:rPr lang="en-US" dirty="0"/>
              <a:t>, items, or events 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In a population, objects are comparable in terms of some characteristics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dirty="0"/>
              <a:t>Example: Males of Bangladesh, all trees in Bangladesh. 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Researchers </a:t>
            </a:r>
            <a:r>
              <a:rPr lang="en-US" b="1" i="1" dirty="0"/>
              <a:t>define</a:t>
            </a:r>
            <a:r>
              <a:rPr lang="en-US" dirty="0"/>
              <a:t> a population. Definition of population varies by the objectives of a research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A population may vary by time and space. In that case, to define a population, a researcher should explicitly specify the time and place.</a:t>
            </a:r>
          </a:p>
          <a:p>
            <a:pPr lvl="1"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For example, females of Bangladesh, 2021. 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Each object included in the population is a study unit. We call it a subject or study subject. 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dirty="0"/>
              <a:t>For the male population in Bangladesh, a male is a subject.</a:t>
            </a:r>
          </a:p>
          <a:p>
            <a:pPr lvl="1"/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9F742FB-B95D-43B3-8E16-A8B980A1E16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E12A49-A3B8-46E2-9BC4-3DB25AEF8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DC2D85C-3C54-4659-A91F-C30FA0BB8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BE676-9994-494C-96AE-0F32ED03026E}" type="datetime3">
              <a:rPr lang="en-US" smtClean="0"/>
              <a:t>3 December 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BB68F4D-FB32-4590-8E85-3F5D54371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pic>
        <p:nvPicPr>
          <p:cNvPr id="8" name="Picture Placeholder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90235034-1B1B-4E8E-864C-C739D3D533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5" b="24527"/>
          <a:stretch/>
        </p:blipFill>
        <p:spPr>
          <a:xfrm>
            <a:off x="10310814" y="0"/>
            <a:ext cx="1433819" cy="81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453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3E8A5-2362-4BAE-AD08-9F3D79EDC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96B57-3777-45D0-9BC0-A3E9863F3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The </a:t>
            </a:r>
            <a:r>
              <a:rPr lang="en-US" b="1" dirty="0"/>
              <a:t>parameter</a:t>
            </a:r>
            <a:r>
              <a:rPr lang="en-US" dirty="0"/>
              <a:t> are the </a:t>
            </a:r>
            <a:r>
              <a:rPr lang="en-US" b="1" dirty="0"/>
              <a:t>measurable characteristics of subjects </a:t>
            </a:r>
            <a:r>
              <a:rPr lang="en-US" dirty="0"/>
              <a:t>in a population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For example, the average monthly income of females in Bangladesh, 2021.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Research aims to know those measurable characteristics (parameters). A known parameter helps us to make decisions about the population. 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For example, the number of cancer patient in Bangladesh could help us to plan for adequate cancer care setup in Bangladesh. 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A kid garment industry needs an information about the weight distribution of children &lt;5 in Bangladesh.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Parameters are unknown constants that specifies the population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49DB0-606C-4E11-AEDF-AB937B29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CB3C8-C91A-4D5C-B237-53AD12901D6B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AB217-DCCE-4CDD-B5E0-B9BB5F2F9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E4B95-6767-4E57-8474-AA99AD618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4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73FD887-B791-4715-B36E-17EC840017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8" name="Picture Placeholder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10D153E0-F0D9-48CC-8838-BD956536A7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5" b="24527"/>
          <a:stretch/>
        </p:blipFill>
        <p:spPr>
          <a:xfrm>
            <a:off x="10310814" y="0"/>
            <a:ext cx="1433819" cy="81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773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D71FB-2BF2-43BD-8848-7142F9BF1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2F3A9-6D8D-470E-A0A8-37CCAE1B3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very first step of a scientific research method</a:t>
            </a:r>
          </a:p>
          <a:p>
            <a:r>
              <a:rPr lang="en-US" dirty="0"/>
              <a:t>A research ask questions about the parameter of a population</a:t>
            </a:r>
          </a:p>
          <a:p>
            <a:pPr lvl="1"/>
            <a:r>
              <a:rPr lang="en-US" dirty="0"/>
              <a:t>For example, what is the </a:t>
            </a:r>
            <a:r>
              <a:rPr lang="en-US" b="1" dirty="0"/>
              <a:t>prevalence</a:t>
            </a:r>
            <a:r>
              <a:rPr lang="en-US" dirty="0"/>
              <a:t> of cancer among people in Bangladesh</a:t>
            </a:r>
          </a:p>
          <a:p>
            <a:pPr lvl="1"/>
            <a:r>
              <a:rPr lang="en-US" dirty="0"/>
              <a:t>What is the yearly trend in cancer reporting in government facilities in Bangladesh</a:t>
            </a:r>
          </a:p>
          <a:p>
            <a:r>
              <a:rPr lang="en-US" dirty="0"/>
              <a:t>A question comes from the primary observations about the population</a:t>
            </a:r>
          </a:p>
          <a:p>
            <a:r>
              <a:rPr lang="en-US" dirty="0"/>
              <a:t>It is researcher's primary role to pose a research question. A statistician/biostatistician can help you define the study population, quantify the parameter, and restate your research question to proceed forward.</a:t>
            </a:r>
          </a:p>
          <a:p>
            <a:r>
              <a:rPr lang="en-US" dirty="0"/>
              <a:t>Next couple of slides we have introduced a few research questions and their relevant study populations and parameters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E1CAD-F45B-495C-BBF4-151409977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CB3C8-C91A-4D5C-B237-53AD12901D6B}" type="datetime3">
              <a:rPr lang="en-US" smtClean="0"/>
              <a:t>3 December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863FA-CFB3-405D-9676-634CF30B1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0B4D-BAB4-4EE3-9959-16AC50A4A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5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AB2866B-8A40-4A7D-AC2C-E549976523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9" name="Picture Placeholder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6B3C4964-B523-49F8-876F-8E994C594E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5" b="24527"/>
          <a:stretch/>
        </p:blipFill>
        <p:spPr>
          <a:xfrm>
            <a:off x="10310814" y="0"/>
            <a:ext cx="1433819" cy="81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77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61D90-056B-4DE3-8CA7-5BCE10955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E6B8A-E75A-4FD1-89BD-0FAF88D1C7C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Research Questions</a:t>
            </a:r>
          </a:p>
          <a:p>
            <a:r>
              <a:rPr lang="en-US" dirty="0"/>
              <a:t>What is the level of CO</a:t>
            </a:r>
            <a:r>
              <a:rPr lang="en-US" baseline="-25000" dirty="0"/>
              <a:t>2</a:t>
            </a:r>
            <a:r>
              <a:rPr lang="en-US" dirty="0"/>
              <a:t> concentration in the atmosphere in 2021</a:t>
            </a:r>
          </a:p>
          <a:p>
            <a:r>
              <a:rPr lang="en-US" dirty="0"/>
              <a:t>What causes CO</a:t>
            </a:r>
            <a:r>
              <a:rPr lang="en-US" baseline="-25000" dirty="0"/>
              <a:t>2</a:t>
            </a:r>
            <a:r>
              <a:rPr lang="en-US" dirty="0"/>
              <a:t> concentration increase over the last 10 years in the atmosphere?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1C1FD0F-F971-4858-83A8-91B28191CC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38209" y="962025"/>
            <a:ext cx="4344906" cy="434975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D0E12-6C4F-4882-A367-6DCD64FCD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26EFD-E5AF-4494-94A6-CD860EBDC329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C2C28-4402-443F-9190-C2216A325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66E57-A9F8-4456-80FD-27632CE26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6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0EE9A71-384B-4BA0-B3B6-57A19DB767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77CFF80-68F3-4669-BAFB-5FF91E209C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world atmosphere is the population and level of CO2 is the parameter of the for these research questions.</a:t>
            </a:r>
          </a:p>
        </p:txBody>
      </p:sp>
      <p:pic>
        <p:nvPicPr>
          <p:cNvPr id="11" name="Picture Placeholder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0F536580-F68F-4867-A0E3-ED2F1AB38F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5" b="24527"/>
          <a:stretch/>
        </p:blipFill>
        <p:spPr>
          <a:xfrm>
            <a:off x="10310814" y="0"/>
            <a:ext cx="1433819" cy="81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08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0FC36-C2B9-4954-A09A-346157A53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8374B-0C4A-42EF-B865-E5861DF492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Research Questions</a:t>
            </a:r>
          </a:p>
          <a:p>
            <a:r>
              <a:rPr lang="en-US" dirty="0"/>
              <a:t>What is the prevalence of breast cancer in Bangladesh in 2021</a:t>
            </a:r>
          </a:p>
          <a:p>
            <a:r>
              <a:rPr lang="en-US" dirty="0"/>
              <a:t>What are the main causes of breast cancer among women over age 40 in Bangladesh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241D40E-1693-4130-AB57-A7CE04CEB0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92203" y="1393293"/>
            <a:ext cx="5236918" cy="3487214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9181ED-D5EC-44E2-A019-1F4D9B8F5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26EFD-E5AF-4494-94A6-CD860EBDC329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5A5E83-1801-43E0-BF54-F8A8E9375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2170AB-5C88-44EA-B132-9C8103979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7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8FD3AD0-CB67-4152-A0E8-9929FBDBA9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27E730-17F8-4EAD-941C-895F187223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population consists of all females in Bangladesh who are at risk of breast cancer until 2021. The prevalence, underlying causes are the parameter.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C7B43F-452D-48E2-B908-F152D6A89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0340" y="-7260"/>
            <a:ext cx="1438781" cy="81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55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38226-361C-4317-BB2A-B1E829AF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A2C60-E089-4B1F-A257-F300FBB0F39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Research Questions</a:t>
            </a:r>
          </a:p>
          <a:p>
            <a:r>
              <a:rPr lang="en-US" dirty="0"/>
              <a:t>What is the prevalence of prostate cancer in Bangladesh?</a:t>
            </a:r>
          </a:p>
          <a:p>
            <a:r>
              <a:rPr lang="en-US" dirty="0"/>
              <a:t>What is the risk of prostate cancer among Bangladeshi males?</a:t>
            </a:r>
          </a:p>
          <a:p>
            <a:r>
              <a:rPr lang="en-US" dirty="0"/>
              <a:t>What are the risk factors for the prostate cancer?</a:t>
            </a:r>
          </a:p>
          <a:p>
            <a:r>
              <a:rPr lang="en-US" dirty="0"/>
              <a:t>Which age male are at most risk of prostate cancer in Bangladesh?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451E0FD-5384-4EC6-834D-CEB1C6D5EB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1725" y="1308219"/>
            <a:ext cx="5857875" cy="3657361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6C676-B1D6-4265-8EB2-9760CB85E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26EFD-E5AF-4494-94A6-CD860EBDC329}" type="datetime3">
              <a:rPr lang="en-US" smtClean="0"/>
              <a:t>3 December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E80BE9-BA4C-456D-841B-BD50ED35A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Center for Data Research and Analytics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569F60-080E-47F0-8C28-BC288D217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8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BB84A1C-1022-49D3-AE87-AF52E02621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A4A9234-B499-4C63-8C35-0B8C2B084B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population consists of all males of Bangladesh who are at risk prostate cancer. The average age at which males get prostate cancer is a parameter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31D529-06CD-41E6-A02A-EA2A70E13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1970" y="10390"/>
            <a:ext cx="1438781" cy="81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685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0B424-C2B4-4CB1-9893-8475B0444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1A5A4-638A-40EB-9849-290483E190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Research Questions</a:t>
            </a:r>
          </a:p>
          <a:p>
            <a:r>
              <a:rPr lang="en-US" dirty="0"/>
              <a:t>What is the COVID-19 incidence rate in Bangladesh in 2021</a:t>
            </a:r>
          </a:p>
          <a:p>
            <a:r>
              <a:rPr lang="en-US" dirty="0"/>
              <a:t>What is the risk factors for COVID-19 infection in Bangladesh</a:t>
            </a:r>
          </a:p>
          <a:p>
            <a:r>
              <a:rPr lang="en-US" dirty="0"/>
              <a:t>Which age group is most likely to get COVID-19 in Bangladesh</a:t>
            </a:r>
          </a:p>
          <a:p>
            <a:r>
              <a:rPr lang="en-US" dirty="0"/>
              <a:t>How many people are need to be vaccinated to control the spread of COVID-19 in Bangladesh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191862C-0AFD-439B-B4DB-1D416EFB66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1725" y="1004001"/>
            <a:ext cx="5857875" cy="4265797"/>
          </a:xfrm>
          <a:prstGeom prst="rect">
            <a:avLst/>
          </a:prstGeom>
        </p:spPr>
      </p:pic>
      <p:pic>
        <p:nvPicPr>
          <p:cNvPr id="12" name="Picture Placeholder 11" descr="Logo&#10;&#10;Description automatically generated with medium confidence">
            <a:extLst>
              <a:ext uri="{FF2B5EF4-FFF2-40B4-BE49-F238E27FC236}">
                <a16:creationId xmlns:a16="http://schemas.microsoft.com/office/drawing/2014/main" id="{F630074A-B154-4C75-B472-56C1465F63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5" b="24527"/>
          <a:stretch/>
        </p:blipFill>
        <p:spPr>
          <a:xfrm>
            <a:off x="10310814" y="0"/>
            <a:ext cx="1433819" cy="812493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63FEB8-39EA-4564-B894-ADC8C326496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population consists of all people in Bangladesh who are at risk of COVID-19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D987B49-A239-41CB-8428-81F77BDA0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0F514-05B2-492A-8438-E60A2CA517C1}" type="slidenum">
              <a:rPr lang="en-US" smtClean="0"/>
              <a:t>9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657E616-949B-478E-A344-9803A07C9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169E-1AAB-49A8-A18F-30D64EF76B1F}" type="datetime3">
              <a:rPr lang="en-US" smtClean="0"/>
              <a:t>3 December 2021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3B5CB7B-4ABA-4FA3-BA8A-E1EB6A38F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Center for Data Research and Analytics</a:t>
            </a:r>
          </a:p>
        </p:txBody>
      </p:sp>
    </p:spTree>
    <p:extLst>
      <p:ext uri="{BB962C8B-B14F-4D97-AF65-F5344CB8AC3E}">
        <p14:creationId xmlns:p14="http://schemas.microsoft.com/office/powerpoint/2010/main" val="1552412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1558</TotalTime>
  <Words>1983</Words>
  <Application>Microsoft Office PowerPoint</Application>
  <PresentationFormat>Widescreen</PresentationFormat>
  <Paragraphs>218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Quicksand</vt:lpstr>
      <vt:lpstr>Office Theme</vt:lpstr>
      <vt:lpstr>Statistics for Public Health Research</vt:lpstr>
      <vt:lpstr>Session-1 Table of Content</vt:lpstr>
      <vt:lpstr>Population </vt:lpstr>
      <vt:lpstr>Parameter</vt:lpstr>
      <vt:lpstr>Research Question </vt:lpstr>
      <vt:lpstr>Population Example</vt:lpstr>
      <vt:lpstr>Population Example</vt:lpstr>
      <vt:lpstr>Population Example</vt:lpstr>
      <vt:lpstr>Population Example</vt:lpstr>
      <vt:lpstr>Research Problem</vt:lpstr>
      <vt:lpstr>Research Problem</vt:lpstr>
      <vt:lpstr>Research Problem</vt:lpstr>
      <vt:lpstr>Sample  </vt:lpstr>
      <vt:lpstr>Data for Parameter</vt:lpstr>
      <vt:lpstr>Nominal Variable </vt:lpstr>
      <vt:lpstr>Ordinal Variable</vt:lpstr>
      <vt:lpstr>Interval variable</vt:lpstr>
      <vt:lpstr>Ratio Variable</vt:lpstr>
      <vt:lpstr>Measuring an outcome/disease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 A Yushuf Sharker</dc:creator>
  <cp:lastModifiedBy>Sharker, M A Yushuf</cp:lastModifiedBy>
  <cp:revision>152</cp:revision>
  <dcterms:created xsi:type="dcterms:W3CDTF">2021-11-28T02:30:44Z</dcterms:created>
  <dcterms:modified xsi:type="dcterms:W3CDTF">2021-12-03T16:03:45Z</dcterms:modified>
</cp:coreProperties>
</file>

<file path=docProps/thumbnail.jpeg>
</file>